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9DFCC"/>
          </a:solidFill>
        </a:fill>
      </a:tcStyle>
    </a:wholeTbl>
    <a:band2H>
      <a:tcTxStyle/>
      <a:tcStyle>
        <a:tcBdr/>
        <a:fill>
          <a:solidFill>
            <a:srgbClr val="FCF0E7"/>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1"/>
          </a:solidFill>
        </a:fill>
      </a:tcStyle>
    </a:band2H>
    <a:firstCol>
      <a:tcTxStyle b="on" i="off">
        <a:fontRef idx="maj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ff">
        <a:fontRef idx="major">
          <a:schemeClr val="accent1"/>
        </a:fontRef>
        <a:schemeClr val="accent1"/>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snapToObjects="1">
      <p:cViewPr varScale="1">
        <p:scale>
          <a:sx n="89" d="100"/>
          <a:sy n="89" d="100"/>
        </p:scale>
        <p:origin x="17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lvl1pPr>
              <a:spcBef>
                <a:spcPts val="0"/>
              </a:spcBef>
            </a:lvl1pPr>
          </a:lstStyle>
          <a:p>
            <a:r>
              <a:t>It appears that the most influential username that mentioned McDonald's was a travelling company, which tweeted about international McDonald's items are coming to the US and the sentiment is pretty positive. TravelLeisure also has almost 4 million twitter followers. Fortunately, the most influential person tweeted a positive thing about McDonald's. Otherwise, it could damage McDonald's reputation.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lvl1pPr>
              <a:spcBef>
                <a:spcPts val="0"/>
              </a:spcBef>
            </a:lvl1pPr>
          </a:lstStyle>
          <a:p>
            <a:r>
              <a:t>It appears that people have been retweeting one same tweet by itsfoodporn. The tweet appears to be McDonald's French Fries picture. It appears that McDonald's has been replying gokelian's sweepstakes entry back.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p>
            <a:pPr>
              <a:spcBef>
                <a:spcPts val="0"/>
              </a:spcBef>
            </a:pPr>
            <a:r>
              <a:t>The average sentiment for tweets mentioning McDonald’s : 0.04          negative 475          neutral 1015           positive 566 </a:t>
            </a:r>
          </a:p>
          <a:p>
            <a:pPr>
              <a:spcBef>
                <a:spcPts val="0"/>
              </a:spcBef>
            </a:pPr>
            <a:r>
              <a:t>The average sentiment for McDonald's tweets: 0.44                              negative 354           neutral 497             positive 2373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lvl1pPr>
              <a:spcBef>
                <a:spcPts val="0"/>
              </a:spcBef>
            </a:lvl1pPr>
          </a:lstStyle>
          <a:p>
            <a:r>
              <a:t>It appears that the most influential username that mentioned Burger King was a brazillian newspaper company called folha, which tweeted about how Burger King creates unused commercials. Folha is a very influential Twitter user and has more than 6.5 million followers.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lvl1pPr>
              <a:spcBef>
                <a:spcPts val="0"/>
              </a:spcBef>
            </a:lvl1pPr>
          </a:lstStyle>
          <a:p>
            <a:r>
              <a:t>It appears that people have been retweeting one same tweet by barstoolsports. The tweet appears to be a video with car being burned and exploded in front of a Burger King shop. It appears that Burger King has been replying back to sanasaeed for a few jokes.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a:spcBef>
                <a:spcPts val="0"/>
              </a:spcBef>
            </a:pPr>
            <a:r>
              <a:t>The average sentiment for Tweets mentioning Burger King: 0.02                   negative 432                         neutral 1189                         positive 440</a:t>
            </a:r>
          </a:p>
          <a:p>
            <a:pPr>
              <a:spcBef>
                <a:spcPts val="0"/>
              </a:spcBef>
            </a:pPr>
            <a:r>
              <a:t>The average sentiment for Burger King tweets: 0.17                                       negative 488                          neutral 1181                         positive 1559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lvl1pPr>
              <a:defRPr>
                <a:solidFill>
                  <a:schemeClr val="accent1"/>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 name="Title Text"/>
          <p:cNvSpPr txBox="1">
            <a:spLocks noGrp="1"/>
          </p:cNvSpPr>
          <p:nvPr>
            <p:ph type="title"/>
          </p:nvPr>
        </p:nvSpPr>
        <p:spPr>
          <a:prstGeom prst="rect">
            <a:avLst/>
          </a:prstGeom>
        </p:spPr>
        <p:txBody>
          <a:bodyPr/>
          <a:lstStyle/>
          <a:p>
            <a:r>
              <a:t>Title Text</a:t>
            </a:r>
          </a:p>
        </p:txBody>
      </p:sp>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34" name="Rectangle"/>
          <p:cNvSpPr/>
          <p:nvPr/>
        </p:nvSpPr>
        <p:spPr>
          <a:xfrm>
            <a:off x="5715000" y="0"/>
            <a:ext cx="3429000" cy="6858000"/>
          </a:xfrm>
          <a:prstGeom prst="rect">
            <a:avLst/>
          </a:prstGeom>
          <a:solidFill>
            <a:schemeClr val="accent1"/>
          </a:solidFill>
          <a:ln w="12700">
            <a:miter lim="400000"/>
          </a:ln>
        </p:spPr>
        <p:txBody>
          <a:bodyPr lIns="45718" tIns="45718" rIns="45718" bIns="45718"/>
          <a:lstStyle/>
          <a:p>
            <a:endParaRPr/>
          </a:p>
        </p:txBody>
      </p:sp>
      <p:sp>
        <p:nvSpPr>
          <p:cNvPr id="35" name="Title Text"/>
          <p:cNvSpPr txBox="1">
            <a:spLocks noGrp="1"/>
          </p:cNvSpPr>
          <p:nvPr>
            <p:ph type="title"/>
          </p:nvPr>
        </p:nvSpPr>
        <p:spPr>
          <a:prstGeom prst="rect">
            <a:avLst/>
          </a:prstGeom>
        </p:spPr>
        <p:txBody>
          <a:bodyPr/>
          <a:lstStyle/>
          <a:p>
            <a:r>
              <a:t>Title Text</a:t>
            </a:r>
          </a:p>
        </p:txBody>
      </p:sp>
      <p:sp>
        <p:nvSpPr>
          <p:cNvPr id="3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p:cNvSpPr/>
          <p:nvPr/>
        </p:nvSpPr>
        <p:spPr>
          <a:xfrm>
            <a:off x="-2" y="0"/>
            <a:ext cx="9144004" cy="6858000"/>
          </a:xfrm>
          <a:prstGeom prst="rect">
            <a:avLst/>
          </a:prstGeom>
          <a:solidFill>
            <a:schemeClr val="accent1"/>
          </a:solidFill>
          <a:ln w="12700">
            <a:miter lim="400000"/>
          </a:ln>
        </p:spPr>
        <p:txBody>
          <a:bodyPr lIns="45718" tIns="45718" rIns="45718" bIns="45718"/>
          <a:lstStyle/>
          <a:p>
            <a:endParaRPr/>
          </a:p>
        </p:txBody>
      </p:sp>
      <p:pic>
        <p:nvPicPr>
          <p:cNvPr id="3" name="image.png" descr="image.png"/>
          <p:cNvPicPr>
            <a:picLocks noChangeAspect="1"/>
          </p:cNvPicPr>
          <p:nvPr/>
        </p:nvPicPr>
        <p:blipFill>
          <a:blip r:embed="rId6">
            <a:extLst/>
          </a:blip>
          <a:stretch>
            <a:fillRect/>
          </a:stretch>
        </p:blipFill>
        <p:spPr>
          <a:xfrm>
            <a:off x="0" y="6426200"/>
            <a:ext cx="9144000" cy="431800"/>
          </a:xfrm>
          <a:prstGeom prst="rect">
            <a:avLst/>
          </a:prstGeom>
          <a:ln w="12700">
            <a:miter lim="400000"/>
          </a:ln>
        </p:spPr>
      </p:pic>
      <p:pic>
        <p:nvPicPr>
          <p:cNvPr id="4" name="image.png" descr="image.png"/>
          <p:cNvPicPr>
            <a:picLocks noChangeAspect="1"/>
          </p:cNvPicPr>
          <p:nvPr/>
        </p:nvPicPr>
        <p:blipFill>
          <a:blip r:embed="rId7">
            <a:extLst/>
          </a:blip>
          <a:stretch>
            <a:fillRect/>
          </a:stretch>
        </p:blipFill>
        <p:spPr>
          <a:xfrm>
            <a:off x="0" y="6229350"/>
            <a:ext cx="9144000" cy="196850"/>
          </a:xfrm>
          <a:prstGeom prst="rect">
            <a:avLst/>
          </a:prstGeom>
          <a:ln w="12700">
            <a:miter lim="400000"/>
          </a:ln>
        </p:spPr>
      </p:pic>
      <p:grpSp>
        <p:nvGrpSpPr>
          <p:cNvPr id="7" name="Group"/>
          <p:cNvGrpSpPr/>
          <p:nvPr/>
        </p:nvGrpSpPr>
        <p:grpSpPr>
          <a:xfrm>
            <a:off x="0" y="0"/>
            <a:ext cx="9144000" cy="717550"/>
            <a:chOff x="0" y="0"/>
            <a:chExt cx="9144000" cy="717550"/>
          </a:xfrm>
        </p:grpSpPr>
        <p:pic>
          <p:nvPicPr>
            <p:cNvPr id="5" name="image.png" descr="image.png"/>
            <p:cNvPicPr>
              <a:picLocks noChangeAspect="1"/>
            </p:cNvPicPr>
            <p:nvPr/>
          </p:nvPicPr>
          <p:blipFill>
            <a:blip r:embed="rId7">
              <a:extLst/>
            </a:blip>
            <a:stretch>
              <a:fillRect/>
            </a:stretch>
          </p:blipFill>
          <p:spPr>
            <a:xfrm>
              <a:off x="0" y="0"/>
              <a:ext cx="9144000" cy="717550"/>
            </a:xfrm>
            <a:prstGeom prst="rect">
              <a:avLst/>
            </a:prstGeom>
            <a:ln w="12700" cap="flat">
              <a:noFill/>
              <a:miter lim="400000"/>
            </a:ln>
            <a:effectLst/>
          </p:spPr>
        </p:pic>
        <p:sp>
          <p:nvSpPr>
            <p:cNvPr id="6" name="RocHackHealth"/>
            <p:cNvSpPr txBox="1"/>
            <p:nvPr/>
          </p:nvSpPr>
          <p:spPr>
            <a:xfrm>
              <a:off x="260348" y="160337"/>
              <a:ext cx="1508110" cy="33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defTabSz="914400">
                <a:defRPr>
                  <a:solidFill>
                    <a:srgbClr val="FFFFFF"/>
                  </a:solidFill>
                </a:defRPr>
              </a:lvl1pPr>
            </a:lstStyle>
            <a:p>
              <a:r>
                <a:t>RocHackHealth</a:t>
              </a:r>
            </a:p>
          </p:txBody>
        </p:sp>
      </p:grpSp>
      <p:sp>
        <p:nvSpPr>
          <p:cNvPr id="8" name="Provider Community Identification"/>
          <p:cNvSpPr txBox="1"/>
          <p:nvPr/>
        </p:nvSpPr>
        <p:spPr>
          <a:xfrm>
            <a:off x="4870450" y="195262"/>
            <a:ext cx="4194175" cy="385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marL="342900" indent="-342900" algn="ctr" defTabSz="914400">
              <a:lnSpc>
                <a:spcPct val="80000"/>
              </a:lnSpc>
              <a:spcBef>
                <a:spcPts val="500"/>
              </a:spcBef>
              <a:defRPr sz="2200">
                <a:solidFill>
                  <a:srgbClr val="FFFFFF"/>
                </a:solidFill>
              </a:defRPr>
            </a:lvl1pPr>
          </a:lstStyle>
          <a:p>
            <a:r>
              <a:t>Provider Community Identification</a:t>
            </a:r>
          </a:p>
        </p:txBody>
      </p:sp>
      <p:sp>
        <p:nvSpPr>
          <p:cNvPr id="9" name="Title Text"/>
          <p:cNvSpPr txBox="1">
            <a:spLocks noGrp="1"/>
          </p:cNvSpPr>
          <p:nvPr>
            <p:ph type="title"/>
          </p:nvPr>
        </p:nvSpPr>
        <p:spPr>
          <a:xfrm>
            <a:off x="493712" y="500062"/>
            <a:ext cx="8078789" cy="1657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10" name="Body Level One…"/>
          <p:cNvSpPr txBox="1">
            <a:spLocks noGrp="1"/>
          </p:cNvSpPr>
          <p:nvPr>
            <p:ph type="body" idx="1"/>
          </p:nvPr>
        </p:nvSpPr>
        <p:spPr>
          <a:xfrm>
            <a:off x="506412" y="1993900"/>
            <a:ext cx="8066089" cy="376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7473247" y="5977425"/>
            <a:ext cx="1262766" cy="1248876"/>
          </a:xfrm>
          <a:prstGeom prst="rect">
            <a:avLst/>
          </a:prstGeom>
          <a:ln w="12700">
            <a:miter lim="400000"/>
          </a:ln>
        </p:spPr>
        <p:txBody>
          <a:bodyPr wrap="none" lIns="45718" tIns="45718" rIns="45718" bIns="45718" anchor="b">
            <a:spAutoFit/>
          </a:bodyPr>
          <a:lstStyle>
            <a:lvl1pPr algn="r" defTabSz="914400">
              <a:defRPr sz="9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800" b="0" i="0" u="none" strike="noStrike" cap="none" spc="0" baseline="0">
          <a:ln>
            <a:noFill/>
          </a:ln>
          <a:solidFill>
            <a:schemeClr val="accent1"/>
          </a:solidFill>
          <a:uFillTx/>
          <a:latin typeface="+mj-lt"/>
          <a:ea typeface="+mj-ea"/>
          <a:cs typeface="+mj-cs"/>
          <a:sym typeface="Calibri"/>
        </a:defRPr>
      </a:lvl9pPr>
    </p:titleStyle>
    <p:bodyStyle>
      <a:lvl1pPr marL="90487" marR="0" indent="-90487"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1pPr>
      <a:lvl2pPr marL="387350" marR="0" indent="-457200"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2pPr>
      <a:lvl3pPr marL="657225" marR="0" indent="-657225"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3pPr>
      <a:lvl4pPr marL="1096432" marR="0" indent="-1096432"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4pPr>
      <a:lvl5pPr marL="1462615" marR="0" indent="-1462615" algn="l" defTabSz="914400" rtl="0" latinLnBrk="0">
        <a:lnSpc>
          <a:spcPct val="85000"/>
        </a:lnSpc>
        <a:spcBef>
          <a:spcPts val="1300"/>
        </a:spcBef>
        <a:spcAft>
          <a:spcPts val="0"/>
        </a:spcAft>
        <a:buClrTx/>
        <a:buSzPct val="100000"/>
        <a:buFont typeface="Arial"/>
        <a:buChar char=" "/>
        <a:tabLst/>
        <a:defRPr sz="2400" b="0" i="0" u="none" strike="noStrike" cap="none" spc="0" baseline="0">
          <a:ln>
            <a:noFill/>
          </a:ln>
          <a:solidFill>
            <a:srgbClr val="262626"/>
          </a:solidFill>
          <a:uFillTx/>
          <a:latin typeface="+mj-lt"/>
          <a:ea typeface="+mj-ea"/>
          <a:cs typeface="+mj-cs"/>
          <a:sym typeface="Calibri"/>
        </a:defRPr>
      </a:lvl5pPr>
      <a:lvl6pPr marL="0" marR="0" indent="4572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6pPr>
      <a:lvl7pPr marL="0" marR="0" indent="9144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7pPr>
      <a:lvl8pPr marL="0" marR="0" indent="13716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8pPr>
      <a:lvl9pPr marL="0" marR="0" indent="1828800" algn="l" defTabSz="914400" rtl="0" latinLnBrk="0">
        <a:lnSpc>
          <a:spcPct val="85000"/>
        </a:lnSpc>
        <a:spcBef>
          <a:spcPts val="1300"/>
        </a:spcBef>
        <a:spcAft>
          <a:spcPts val="0"/>
        </a:spcAft>
        <a:buClrTx/>
        <a:buSzTx/>
        <a:buFont typeface="Arial"/>
        <a:buNone/>
        <a:tabLst/>
        <a:defRPr sz="2400" b="0" i="0" u="none" strike="noStrike" cap="none" spc="0" baseline="0">
          <a:ln>
            <a:noFill/>
          </a:ln>
          <a:solidFill>
            <a:srgbClr val="262626"/>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3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3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xml"/><Relationship Id="rId7" Type="http://schemas.openxmlformats.org/officeDocument/2006/relationships/image" Target="../media/image4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5.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y: James Liem"/>
          <p:cNvSpPr txBox="1">
            <a:spLocks noGrp="1"/>
          </p:cNvSpPr>
          <p:nvPr>
            <p:ph type="title" idx="4294967295"/>
          </p:nvPr>
        </p:nvSpPr>
        <p:spPr>
          <a:xfrm>
            <a:off x="457200" y="4438648"/>
            <a:ext cx="8229600" cy="1143003"/>
          </a:xfrm>
          <a:prstGeom prst="rect">
            <a:avLst/>
          </a:prstGeom>
        </p:spPr>
        <p:txBody>
          <a:bodyPr/>
          <a:lstStyle>
            <a:lvl1pPr algn="ctr">
              <a:defRPr sz="3200"/>
            </a:lvl1pPr>
          </a:lstStyle>
          <a:p>
            <a:r>
              <a:t>By: James Liem</a:t>
            </a:r>
          </a:p>
        </p:txBody>
      </p:sp>
      <p:sp>
        <p:nvSpPr>
          <p:cNvPr id="56" name="Final Project: The Big Fast Food Chain War: McDonald's vs. Burger King vs. Chick-fil-A"/>
          <p:cNvSpPr txBox="1">
            <a:spLocks noGrp="1"/>
          </p:cNvSpPr>
          <p:nvPr>
            <p:ph type="body" idx="4294967295"/>
          </p:nvPr>
        </p:nvSpPr>
        <p:spPr>
          <a:xfrm>
            <a:off x="66675" y="1936750"/>
            <a:ext cx="9010650" cy="3073400"/>
          </a:xfrm>
          <a:prstGeom prst="rect">
            <a:avLst/>
          </a:prstGeom>
        </p:spPr>
        <p:txBody>
          <a:bodyPr/>
          <a:lstStyle>
            <a:lvl1pPr marL="90486" indent="-90486" algn="ctr">
              <a:lnSpc>
                <a:spcPct val="160000"/>
              </a:lnSpc>
              <a:buSzTx/>
              <a:buNone/>
              <a:defRPr sz="4000"/>
            </a:lvl1pPr>
          </a:lstStyle>
          <a:p>
            <a:r>
              <a:t>Final Project: The Big Fast Food Chain War: McDonald's vs. Burger King vs. Chick-fil-A</a:t>
            </a:r>
          </a:p>
        </p:txBody>
      </p:sp>
      <p:pic>
        <p:nvPicPr>
          <p:cNvPr id="57" name="File:Burger King Logo.svg" descr="File:Burger King Logo.svg"/>
          <p:cNvPicPr>
            <a:picLocks noChangeAspect="1"/>
          </p:cNvPicPr>
          <p:nvPr/>
        </p:nvPicPr>
        <p:blipFill>
          <a:blip r:embed="rId4">
            <a:extLst/>
          </a:blip>
          <a:stretch>
            <a:fillRect/>
          </a:stretch>
        </p:blipFill>
        <p:spPr>
          <a:xfrm>
            <a:off x="6664325" y="4406900"/>
            <a:ext cx="2170114" cy="2192339"/>
          </a:xfrm>
          <a:prstGeom prst="rect">
            <a:avLst/>
          </a:prstGeom>
          <a:ln w="12700">
            <a:miter lim="400000"/>
          </a:ln>
        </p:spPr>
      </p:pic>
      <p:pic>
        <p:nvPicPr>
          <p:cNvPr id="58" name="File:Chick-fil-A Logo.svg" descr="File:Chick-fil-A Logo.svg"/>
          <p:cNvPicPr>
            <a:picLocks noChangeAspect="1"/>
          </p:cNvPicPr>
          <p:nvPr/>
        </p:nvPicPr>
        <p:blipFill>
          <a:blip r:embed="rId5">
            <a:extLst/>
          </a:blip>
          <a:stretch>
            <a:fillRect/>
          </a:stretch>
        </p:blipFill>
        <p:spPr>
          <a:xfrm>
            <a:off x="309561" y="4929187"/>
            <a:ext cx="3395664" cy="1535114"/>
          </a:xfrm>
          <a:prstGeom prst="rect">
            <a:avLst/>
          </a:prstGeom>
          <a:ln w="12700">
            <a:miter lim="400000"/>
          </a:ln>
        </p:spPr>
      </p:pic>
      <p:pic>
        <p:nvPicPr>
          <p:cNvPr id="59" name="Golden Arches logo" descr="Golden Arches logo"/>
          <p:cNvPicPr>
            <a:picLocks noChangeAspect="1"/>
          </p:cNvPicPr>
          <p:nvPr/>
        </p:nvPicPr>
        <p:blipFill>
          <a:blip r:embed="rId6">
            <a:extLst/>
          </a:blip>
          <a:stretch>
            <a:fillRect/>
          </a:stretch>
        </p:blipFill>
        <p:spPr>
          <a:xfrm>
            <a:off x="2986086" y="142875"/>
            <a:ext cx="3171827" cy="1814514"/>
          </a:xfrm>
          <a:prstGeom prst="rect">
            <a:avLst/>
          </a:prstGeom>
          <a:ln w="12700">
            <a:miter lim="400000"/>
          </a:ln>
        </p:spPr>
      </p:pic>
      <p:pic>
        <p:nvPicPr>
          <p:cNvPr id="6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2438400" y="4648200"/>
            <a:ext cx="571500" cy="571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61654"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6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sp>
        <p:nvSpPr>
          <p:cNvPr id="121" name="Topic modeling using LDA…"/>
          <p:cNvSpPr txBox="1"/>
          <p:nvPr/>
        </p:nvSpPr>
        <p:spPr>
          <a:xfrm>
            <a:off x="1776411" y="1189037"/>
            <a:ext cx="5556253" cy="149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914400">
              <a:defRPr sz="2400"/>
            </a:pPr>
            <a:r>
              <a:t>Topic modeling using LDA </a:t>
            </a:r>
          </a:p>
          <a:p>
            <a:pPr algn="ctr" defTabSz="914400">
              <a:defRPr sz="2400"/>
            </a:pPr>
            <a:endParaRPr/>
          </a:p>
          <a:p>
            <a:pPr algn="ctr" defTabSz="914400">
              <a:defRPr sz="2400"/>
            </a:pPr>
            <a:endParaRPr/>
          </a:p>
          <a:p>
            <a:pPr algn="ctr" defTabSz="914400">
              <a:defRPr sz="2400"/>
            </a:pPr>
            <a:r>
              <a:t>Determining optimal k-value</a:t>
            </a:r>
          </a:p>
        </p:txBody>
      </p:sp>
      <p:grpSp>
        <p:nvGrpSpPr>
          <p:cNvPr id="126" name="Group"/>
          <p:cNvGrpSpPr/>
          <p:nvPr/>
        </p:nvGrpSpPr>
        <p:grpSpPr>
          <a:xfrm>
            <a:off x="177797" y="3057524"/>
            <a:ext cx="4732343" cy="3351216"/>
            <a:chOff x="-1" y="0"/>
            <a:chExt cx="4732342" cy="3351214"/>
          </a:xfrm>
        </p:grpSpPr>
        <p:grpSp>
          <p:nvGrpSpPr>
            <p:cNvPr id="124" name="Group"/>
            <p:cNvGrpSpPr/>
            <p:nvPr/>
          </p:nvGrpSpPr>
          <p:grpSpPr>
            <a:xfrm>
              <a:off x="229849" y="624000"/>
              <a:ext cx="4502492" cy="2727215"/>
              <a:chOff x="0" y="0"/>
              <a:chExt cx="4502491" cy="2727214"/>
            </a:xfrm>
          </p:grpSpPr>
          <p:pic>
            <p:nvPicPr>
              <p:cNvPr id="122" name="image.png" descr="image.png"/>
              <p:cNvPicPr>
                <a:picLocks noChangeAspect="1"/>
              </p:cNvPicPr>
              <p:nvPr/>
            </p:nvPicPr>
            <p:blipFill>
              <a:blip r:embed="rId4">
                <a:extLst/>
              </a:blip>
              <a:stretch>
                <a:fillRect/>
              </a:stretch>
            </p:blipFill>
            <p:spPr>
              <a:xfrm>
                <a:off x="-1" y="0"/>
                <a:ext cx="3864367" cy="2727215"/>
              </a:xfrm>
              <a:prstGeom prst="rect">
                <a:avLst/>
              </a:prstGeom>
              <a:ln w="12700" cap="flat">
                <a:noFill/>
                <a:miter lim="400000"/>
              </a:ln>
              <a:effectLst/>
            </p:spPr>
          </p:pic>
          <p:sp>
            <p:nvSpPr>
              <p:cNvPr id="123" name="Optimal k-value: 12"/>
              <p:cNvSpPr txBox="1"/>
              <p:nvPr/>
            </p:nvSpPr>
            <p:spPr>
              <a:xfrm>
                <a:off x="1232867" y="133025"/>
                <a:ext cx="3269625" cy="280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1400"/>
                </a:lvl1pPr>
              </a:lstStyle>
              <a:p>
                <a:r>
                  <a:t>Optimal k-value: 12</a:t>
                </a:r>
              </a:p>
            </p:txBody>
          </p:sp>
        </p:grpSp>
        <p:sp>
          <p:nvSpPr>
            <p:cNvPr id="125" name="Tweets Mentioning McDonald's"/>
            <p:cNvSpPr txBox="1"/>
            <p:nvPr/>
          </p:nvSpPr>
          <p:spPr>
            <a:xfrm>
              <a:off x="-2" y="-1"/>
              <a:ext cx="4459109" cy="340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914400">
                <a:defRPr sz="2000"/>
              </a:lvl1pPr>
            </a:lstStyle>
            <a:p>
              <a:r>
                <a:t>Tweets Mentioning McDonald's</a:t>
              </a:r>
            </a:p>
          </p:txBody>
        </p:sp>
      </p:grpSp>
      <p:grpSp>
        <p:nvGrpSpPr>
          <p:cNvPr id="131" name="Group"/>
          <p:cNvGrpSpPr/>
          <p:nvPr/>
        </p:nvGrpSpPr>
        <p:grpSpPr>
          <a:xfrm>
            <a:off x="4554535" y="3052761"/>
            <a:ext cx="5489580" cy="3370267"/>
            <a:chOff x="-2" y="0"/>
            <a:chExt cx="5489579" cy="3370265"/>
          </a:xfrm>
        </p:grpSpPr>
        <p:grpSp>
          <p:nvGrpSpPr>
            <p:cNvPr id="129" name="Group"/>
            <p:cNvGrpSpPr/>
            <p:nvPr/>
          </p:nvGrpSpPr>
          <p:grpSpPr>
            <a:xfrm>
              <a:off x="-3" y="645002"/>
              <a:ext cx="4367906" cy="2725264"/>
              <a:chOff x="-1" y="0"/>
              <a:chExt cx="4367904" cy="2725263"/>
            </a:xfrm>
          </p:grpSpPr>
          <p:pic>
            <p:nvPicPr>
              <p:cNvPr id="127" name="image.png" descr="image.png"/>
              <p:cNvPicPr>
                <a:picLocks noChangeAspect="1"/>
              </p:cNvPicPr>
              <p:nvPr/>
            </p:nvPicPr>
            <p:blipFill>
              <a:blip r:embed="rId5">
                <a:extLst/>
              </a:blip>
              <a:stretch>
                <a:fillRect/>
              </a:stretch>
            </p:blipFill>
            <p:spPr>
              <a:xfrm>
                <a:off x="-2" y="0"/>
                <a:ext cx="3862914" cy="2725264"/>
              </a:xfrm>
              <a:prstGeom prst="rect">
                <a:avLst/>
              </a:prstGeom>
              <a:ln w="12700" cap="flat">
                <a:noFill/>
                <a:miter lim="400000"/>
              </a:ln>
              <a:effectLst/>
            </p:spPr>
          </p:pic>
          <p:sp>
            <p:nvSpPr>
              <p:cNvPr id="128" name="Optimal k-value: 10"/>
              <p:cNvSpPr txBox="1"/>
              <p:nvPr/>
            </p:nvSpPr>
            <p:spPr>
              <a:xfrm>
                <a:off x="1099509" y="111480"/>
                <a:ext cx="3268395" cy="280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1400"/>
                </a:lvl1pPr>
              </a:lstStyle>
              <a:p>
                <a:r>
                  <a:t>Optimal k-value: 10</a:t>
                </a:r>
              </a:p>
            </p:txBody>
          </p:sp>
        </p:grpSp>
        <p:sp>
          <p:nvSpPr>
            <p:cNvPr id="130" name="McDonald’s Tweets"/>
            <p:cNvSpPr txBox="1"/>
            <p:nvPr/>
          </p:nvSpPr>
          <p:spPr>
            <a:xfrm>
              <a:off x="1032149" y="0"/>
              <a:ext cx="4457429" cy="340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2000"/>
              </a:lvl1pPr>
            </a:lstStyle>
            <a:p>
              <a:r>
                <a:t>McDonald’s Tweets</a:t>
              </a:r>
            </a:p>
          </p:txBody>
        </p:sp>
      </p:grpSp>
      <p:pic>
        <p:nvPicPr>
          <p:cNvPr id="13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6">
            <a:extLst/>
          </a:blip>
          <a:stretch>
            <a:fillRect/>
          </a:stretch>
        </p:blipFill>
        <p:spPr>
          <a:xfrm>
            <a:off x="7886700" y="4699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8321" fill="hold"/>
                                        <p:tgtEl>
                                          <p:spTgt spid="1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p:cNvGrpSpPr/>
          <p:nvPr/>
        </p:nvGrpSpPr>
        <p:grpSpPr>
          <a:xfrm>
            <a:off x="5713411" y="2082797"/>
            <a:ext cx="3430591" cy="3884618"/>
            <a:chOff x="0" y="-1"/>
            <a:chExt cx="3430590" cy="3884616"/>
          </a:xfrm>
        </p:grpSpPr>
        <p:pic>
          <p:nvPicPr>
            <p:cNvPr id="134" name="image.png" descr="image.png"/>
            <p:cNvPicPr>
              <a:picLocks noChangeAspect="1"/>
            </p:cNvPicPr>
            <p:nvPr/>
          </p:nvPicPr>
          <p:blipFill>
            <a:blip r:embed="rId4">
              <a:extLst/>
            </a:blip>
            <a:stretch>
              <a:fillRect/>
            </a:stretch>
          </p:blipFill>
          <p:spPr>
            <a:xfrm>
              <a:off x="-1" y="374968"/>
              <a:ext cx="3352261" cy="3509648"/>
            </a:xfrm>
            <a:prstGeom prst="rect">
              <a:avLst/>
            </a:prstGeom>
            <a:ln w="12700" cap="flat">
              <a:noFill/>
              <a:miter lim="400000"/>
            </a:ln>
            <a:effectLst/>
          </p:spPr>
        </p:pic>
        <p:sp>
          <p:nvSpPr>
            <p:cNvPr id="135" name="Visualization with Gensim"/>
            <p:cNvSpPr txBox="1"/>
            <p:nvPr/>
          </p:nvSpPr>
          <p:spPr>
            <a:xfrm>
              <a:off x="645797" y="-2"/>
              <a:ext cx="2784793" cy="280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1400"/>
              </a:lvl1pPr>
            </a:lstStyle>
            <a:p>
              <a:r>
                <a:t>Visualization with Gensim</a:t>
              </a:r>
            </a:p>
          </p:txBody>
        </p:sp>
      </p:grpSp>
      <p:sp>
        <p:nvSpPr>
          <p:cNvPr id="137"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sp>
        <p:nvSpPr>
          <p:cNvPr id="138" name="Topic modeling using LDA"/>
          <p:cNvSpPr txBox="1"/>
          <p:nvPr/>
        </p:nvSpPr>
        <p:spPr>
          <a:xfrm>
            <a:off x="2933699" y="1103312"/>
            <a:ext cx="555784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Topic modeling using LDA </a:t>
            </a:r>
          </a:p>
        </p:txBody>
      </p:sp>
      <p:sp>
        <p:nvSpPr>
          <p:cNvPr id="139" name="Tweets Mentioning McDonald's Topics:…"/>
          <p:cNvSpPr txBox="1"/>
          <p:nvPr/>
        </p:nvSpPr>
        <p:spPr>
          <a:xfrm>
            <a:off x="284161" y="2035175"/>
            <a:ext cx="5527678" cy="4130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r>
              <a:t>Tweets Mentioning McDonald's Topics:</a:t>
            </a:r>
          </a:p>
          <a:p>
            <a:pPr defTabSz="914400"/>
            <a:endParaRPr/>
          </a:p>
          <a:p>
            <a:pPr defTabSz="914400">
              <a:buSzPct val="100000"/>
              <a:buAutoNum type="arabicPeriod"/>
            </a:pPr>
            <a:r>
              <a:t>French fries by itsfoodporn and Warren Buffet plans</a:t>
            </a:r>
          </a:p>
          <a:p>
            <a:pPr defTabSz="914400">
              <a:buSzPct val="100000"/>
              <a:buAutoNum type="arabicPeriod"/>
            </a:pPr>
            <a:r>
              <a:t>Real people need to get job</a:t>
            </a:r>
          </a:p>
          <a:p>
            <a:pPr defTabSz="914400">
              <a:buSzPct val="100000"/>
              <a:buAutoNum type="arabicPeriod"/>
            </a:pPr>
            <a:r>
              <a:t>Bring vegan burger menu</a:t>
            </a:r>
          </a:p>
          <a:p>
            <a:pPr defTabSz="914400">
              <a:buSzPct val="100000"/>
              <a:buAutoNum type="arabicPeriod"/>
            </a:pPr>
            <a:r>
              <a:t>Burger King and KFC to watch games</a:t>
            </a:r>
          </a:p>
          <a:p>
            <a:pPr defTabSz="914400">
              <a:buSzPct val="100000"/>
              <a:buAutoNum type="arabicPeriod"/>
            </a:pPr>
            <a:r>
              <a:t>Gaming player samsora pro life</a:t>
            </a:r>
          </a:p>
          <a:p>
            <a:pPr defTabSz="914400">
              <a:buSzPct val="100000"/>
              <a:buAutoNum type="arabicPeriod"/>
            </a:pPr>
            <a:r>
              <a:t>Fried chicken wing</a:t>
            </a:r>
          </a:p>
          <a:p>
            <a:pPr defTabSz="914400">
              <a:buSzPct val="100000"/>
              <a:buAutoNum type="arabicPeriod"/>
            </a:pPr>
            <a:r>
              <a:t>Calling manager and worker to help customer</a:t>
            </a:r>
          </a:p>
          <a:p>
            <a:pPr defTabSz="914400">
              <a:buSzPct val="100000"/>
              <a:buAutoNum type="arabicPeriod"/>
            </a:pPr>
            <a:r>
              <a:t>Drive thru</a:t>
            </a:r>
          </a:p>
          <a:p>
            <a:pPr defTabSz="914400">
              <a:buSzPct val="100000"/>
              <a:buAutoNum type="arabicPeriod"/>
            </a:pPr>
            <a:r>
              <a:t>Get going with breakfast</a:t>
            </a:r>
          </a:p>
          <a:p>
            <a:pPr defTabSz="914400">
              <a:buSzPct val="100000"/>
              <a:buAutoNum type="arabicPeriod"/>
            </a:pPr>
            <a:r>
              <a:t>Flamingopunch and model dimitri hair</a:t>
            </a:r>
          </a:p>
          <a:p>
            <a:pPr defTabSz="914400">
              <a:buSzPct val="100000"/>
              <a:buAutoNum type="arabicPeriod"/>
            </a:pPr>
            <a:r>
              <a:t>Wendy's lunch hair body ugly</a:t>
            </a:r>
          </a:p>
          <a:p>
            <a:pPr defTabSz="914400">
              <a:buSzPct val="100000"/>
              <a:buAutoNum type="arabicPeriod"/>
            </a:pPr>
            <a:r>
              <a:t>Local night sauce</a:t>
            </a:r>
          </a:p>
        </p:txBody>
      </p:sp>
      <p:pic>
        <p:nvPicPr>
          <p:cNvPr id="14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886700" y="3302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26663"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4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png" descr="image.png"/>
          <p:cNvPicPr>
            <a:picLocks noChangeAspect="1"/>
          </p:cNvPicPr>
          <p:nvPr/>
        </p:nvPicPr>
        <p:blipFill>
          <a:blip r:embed="rId4">
            <a:extLst/>
          </a:blip>
          <a:stretch>
            <a:fillRect/>
          </a:stretch>
        </p:blipFill>
        <p:spPr>
          <a:xfrm>
            <a:off x="6022975" y="2651125"/>
            <a:ext cx="3121025" cy="3052764"/>
          </a:xfrm>
          <a:prstGeom prst="rect">
            <a:avLst/>
          </a:prstGeom>
          <a:ln w="12700">
            <a:miter lim="400000"/>
          </a:ln>
        </p:spPr>
      </p:pic>
      <p:sp>
        <p:nvSpPr>
          <p:cNvPr id="143"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sp>
        <p:nvSpPr>
          <p:cNvPr id="144" name="Topic modeling using LDA"/>
          <p:cNvSpPr txBox="1"/>
          <p:nvPr/>
        </p:nvSpPr>
        <p:spPr>
          <a:xfrm>
            <a:off x="2933699" y="1103312"/>
            <a:ext cx="555784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Topic modeling using LDA </a:t>
            </a:r>
          </a:p>
        </p:txBody>
      </p:sp>
      <p:sp>
        <p:nvSpPr>
          <p:cNvPr id="145" name="McDonald's Tweets Topics:…"/>
          <p:cNvSpPr txBox="1"/>
          <p:nvPr/>
        </p:nvSpPr>
        <p:spPr>
          <a:xfrm>
            <a:off x="173036" y="2411411"/>
            <a:ext cx="5895978" cy="3348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14400">
              <a:defRPr sz="1600"/>
            </a:pPr>
            <a:r>
              <a:t>McDonald's Tweets Topics:</a:t>
            </a:r>
          </a:p>
          <a:p>
            <a:pPr defTabSz="914400">
              <a:defRPr sz="1600"/>
            </a:pPr>
            <a:endParaRPr/>
          </a:p>
          <a:p>
            <a:pPr defTabSz="914400">
              <a:buSzPct val="100000"/>
              <a:buAutoNum type="arabicPeriod"/>
              <a:defRPr sz="1600"/>
            </a:pPr>
            <a:r>
              <a:t>Gratitude and thanking to customers</a:t>
            </a:r>
          </a:p>
          <a:p>
            <a:pPr defTabSz="914400">
              <a:buSzPct val="100000"/>
              <a:buAutoNum type="arabicPeriod"/>
              <a:defRPr sz="1600"/>
            </a:pPr>
            <a:r>
              <a:t>Love someone get craving on the fries</a:t>
            </a:r>
          </a:p>
          <a:p>
            <a:pPr defTabSz="914400">
              <a:buSzPct val="100000"/>
              <a:buAutoNum type="arabicPeriod"/>
              <a:defRPr sz="1600"/>
            </a:pPr>
            <a:r>
              <a:t>Saying see you again soon and always craving</a:t>
            </a:r>
          </a:p>
          <a:p>
            <a:pPr defTabSz="914400">
              <a:buSzPct val="100000"/>
              <a:buAutoNum type="arabicPeriod"/>
              <a:defRPr sz="1600"/>
            </a:pPr>
            <a:r>
              <a:t>Sorry for something and asking for more information to help customers</a:t>
            </a:r>
          </a:p>
          <a:p>
            <a:pPr defTabSz="914400">
              <a:buSzPct val="100000"/>
              <a:buAutoNum type="arabicPeriod"/>
              <a:defRPr sz="1600"/>
            </a:pPr>
            <a:r>
              <a:t>Favorite menu and hoping to see some change on the menu</a:t>
            </a:r>
          </a:p>
          <a:p>
            <a:pPr defTabSz="914400">
              <a:buSzPct val="100000"/>
              <a:buAutoNum type="arabicPeriod"/>
              <a:defRPr sz="1600"/>
            </a:pPr>
            <a:r>
              <a:t>Thanks for entering the sweepstakes and wishing best of luck</a:t>
            </a:r>
          </a:p>
          <a:p>
            <a:pPr defTabSz="914400">
              <a:buSzPct val="100000"/>
              <a:buAutoNum type="arabicPeriod"/>
              <a:defRPr sz="1600"/>
            </a:pPr>
            <a:r>
              <a:t>Thanks for entering the entry and sorry for not getting the prize</a:t>
            </a:r>
          </a:p>
          <a:p>
            <a:pPr defTabSz="914400">
              <a:buSzPct val="100000"/>
              <a:buAutoNum type="arabicPeriod"/>
              <a:defRPr sz="1600"/>
            </a:pPr>
            <a:r>
              <a:t>Making up for mistake and handling complaints for your next visit</a:t>
            </a:r>
          </a:p>
          <a:p>
            <a:pPr defTabSz="914400">
              <a:buSzPct val="100000"/>
              <a:buAutoNum type="arabicPeriod"/>
              <a:defRPr sz="1600"/>
            </a:pPr>
            <a:r>
              <a:t>Menu on local restaurants vary</a:t>
            </a:r>
          </a:p>
          <a:p>
            <a:pPr defTabSz="914400">
              <a:buSzPct val="100000"/>
              <a:buAutoNum type="arabicPeriod"/>
              <a:defRPr sz="1600"/>
            </a:pPr>
            <a:r>
              <a:t>To make your sweepstakes entry official, please check the rule</a:t>
            </a:r>
          </a:p>
        </p:txBody>
      </p:sp>
      <p:sp>
        <p:nvSpPr>
          <p:cNvPr id="146" name="Visualization with Gensim"/>
          <p:cNvSpPr txBox="1"/>
          <p:nvPr/>
        </p:nvSpPr>
        <p:spPr>
          <a:xfrm>
            <a:off x="6500812" y="2270125"/>
            <a:ext cx="2784477" cy="280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1400"/>
            </a:lvl1pPr>
          </a:lstStyle>
          <a:p>
            <a:r>
              <a:t>Visualization with Gensim</a:t>
            </a:r>
          </a:p>
        </p:txBody>
      </p:sp>
      <p:pic>
        <p:nvPicPr>
          <p:cNvPr id="14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874000" y="419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39998" fill="hold"/>
                                        <p:tgtEl>
                                          <p:spTgt spid="14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4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png" descr="image.png"/>
          <p:cNvPicPr>
            <a:picLocks noChangeAspect="1"/>
          </p:cNvPicPr>
          <p:nvPr/>
        </p:nvPicPr>
        <p:blipFill>
          <a:blip r:embed="rId4">
            <a:extLst/>
          </a:blip>
          <a:stretch>
            <a:fillRect/>
          </a:stretch>
        </p:blipFill>
        <p:spPr>
          <a:xfrm>
            <a:off x="111125" y="3965575"/>
            <a:ext cx="4164013" cy="2733675"/>
          </a:xfrm>
          <a:prstGeom prst="rect">
            <a:avLst/>
          </a:prstGeom>
          <a:ln w="12700">
            <a:miter lim="400000"/>
          </a:ln>
        </p:spPr>
      </p:pic>
      <p:pic>
        <p:nvPicPr>
          <p:cNvPr id="150" name="image.png" descr="image.png"/>
          <p:cNvPicPr>
            <a:picLocks noChangeAspect="1"/>
          </p:cNvPicPr>
          <p:nvPr/>
        </p:nvPicPr>
        <p:blipFill>
          <a:blip r:embed="rId5">
            <a:extLst/>
          </a:blip>
          <a:stretch>
            <a:fillRect/>
          </a:stretch>
        </p:blipFill>
        <p:spPr>
          <a:xfrm>
            <a:off x="815975" y="966787"/>
            <a:ext cx="3460750" cy="3460752"/>
          </a:xfrm>
          <a:prstGeom prst="rect">
            <a:avLst/>
          </a:prstGeom>
          <a:ln w="12700">
            <a:miter lim="400000"/>
          </a:ln>
        </p:spPr>
      </p:pic>
      <p:pic>
        <p:nvPicPr>
          <p:cNvPr id="151" name="image.png" descr="image.png"/>
          <p:cNvPicPr>
            <a:picLocks noChangeAspect="1"/>
          </p:cNvPicPr>
          <p:nvPr/>
        </p:nvPicPr>
        <p:blipFill>
          <a:blip r:embed="rId6">
            <a:extLst/>
          </a:blip>
          <a:stretch>
            <a:fillRect/>
          </a:stretch>
        </p:blipFill>
        <p:spPr>
          <a:xfrm>
            <a:off x="5392737" y="966787"/>
            <a:ext cx="3252788" cy="3252788"/>
          </a:xfrm>
          <a:prstGeom prst="rect">
            <a:avLst/>
          </a:prstGeom>
          <a:ln w="12700">
            <a:miter lim="400000"/>
          </a:ln>
        </p:spPr>
      </p:pic>
      <p:sp>
        <p:nvSpPr>
          <p:cNvPr id="152"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153" name="image.png" descr="image.png"/>
          <p:cNvPicPr>
            <a:picLocks noChangeAspect="1"/>
          </p:cNvPicPr>
          <p:nvPr/>
        </p:nvPicPr>
        <p:blipFill>
          <a:blip r:embed="rId7">
            <a:extLst/>
          </a:blip>
          <a:stretch>
            <a:fillRect/>
          </a:stretch>
        </p:blipFill>
        <p:spPr>
          <a:xfrm>
            <a:off x="4371975" y="4535487"/>
            <a:ext cx="4572000" cy="1962152"/>
          </a:xfrm>
          <a:prstGeom prst="rect">
            <a:avLst/>
          </a:prstGeom>
          <a:ln w="12700">
            <a:miter lim="400000"/>
          </a:ln>
        </p:spPr>
      </p:pic>
      <p:sp>
        <p:nvSpPr>
          <p:cNvPr id="154" name="Network Analysis"/>
          <p:cNvSpPr txBox="1"/>
          <p:nvPr/>
        </p:nvSpPr>
        <p:spPr>
          <a:xfrm>
            <a:off x="3586162" y="1089025"/>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Network Analysis</a:t>
            </a:r>
          </a:p>
        </p:txBody>
      </p:sp>
      <p:pic>
        <p:nvPicPr>
          <p:cNvPr id="155"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823200" y="3048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83334" fill="hold"/>
                                        <p:tgtEl>
                                          <p:spTgt spid="15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5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158" name="image.png" descr="image.png"/>
          <p:cNvPicPr>
            <a:picLocks noChangeAspect="1"/>
          </p:cNvPicPr>
          <p:nvPr/>
        </p:nvPicPr>
        <p:blipFill>
          <a:blip r:embed="rId4">
            <a:extLst/>
          </a:blip>
          <a:srcRect t="19842" b="26701"/>
          <a:stretch>
            <a:fillRect/>
          </a:stretch>
        </p:blipFill>
        <p:spPr>
          <a:xfrm>
            <a:off x="0" y="3995737"/>
            <a:ext cx="4491038" cy="2400302"/>
          </a:xfrm>
          <a:prstGeom prst="rect">
            <a:avLst/>
          </a:prstGeom>
          <a:ln w="12700">
            <a:miter lim="400000"/>
          </a:ln>
        </p:spPr>
      </p:pic>
      <p:pic>
        <p:nvPicPr>
          <p:cNvPr id="159" name="image.png" descr="image.png"/>
          <p:cNvPicPr>
            <a:picLocks noChangeAspect="1"/>
          </p:cNvPicPr>
          <p:nvPr/>
        </p:nvPicPr>
        <p:blipFill>
          <a:blip r:embed="rId5">
            <a:extLst/>
          </a:blip>
          <a:srcRect t="23213" b="24856"/>
          <a:stretch>
            <a:fillRect/>
          </a:stretch>
        </p:blipFill>
        <p:spPr>
          <a:xfrm>
            <a:off x="0" y="1719261"/>
            <a:ext cx="4384675" cy="2276477"/>
          </a:xfrm>
          <a:prstGeom prst="rect">
            <a:avLst/>
          </a:prstGeom>
          <a:ln w="12700">
            <a:miter lim="400000"/>
          </a:ln>
        </p:spPr>
      </p:pic>
      <p:pic>
        <p:nvPicPr>
          <p:cNvPr id="160" name="image.png" descr="image.png"/>
          <p:cNvPicPr>
            <a:picLocks noChangeAspect="1"/>
          </p:cNvPicPr>
          <p:nvPr/>
        </p:nvPicPr>
        <p:blipFill>
          <a:blip r:embed="rId6">
            <a:extLst/>
          </a:blip>
          <a:stretch>
            <a:fillRect/>
          </a:stretch>
        </p:blipFill>
        <p:spPr>
          <a:xfrm>
            <a:off x="5059362" y="4283075"/>
            <a:ext cx="3479802" cy="2112964"/>
          </a:xfrm>
          <a:prstGeom prst="rect">
            <a:avLst/>
          </a:prstGeom>
          <a:ln w="12700">
            <a:miter lim="400000"/>
          </a:ln>
        </p:spPr>
      </p:pic>
      <p:pic>
        <p:nvPicPr>
          <p:cNvPr id="161" name="image.png" descr="image.png"/>
          <p:cNvPicPr>
            <a:picLocks noChangeAspect="1"/>
          </p:cNvPicPr>
          <p:nvPr/>
        </p:nvPicPr>
        <p:blipFill>
          <a:blip r:embed="rId7">
            <a:extLst/>
          </a:blip>
          <a:stretch>
            <a:fillRect/>
          </a:stretch>
        </p:blipFill>
        <p:spPr>
          <a:xfrm>
            <a:off x="4914900" y="1719261"/>
            <a:ext cx="3768725" cy="2112964"/>
          </a:xfrm>
          <a:prstGeom prst="rect">
            <a:avLst/>
          </a:prstGeom>
          <a:ln w="12700">
            <a:miter lim="400000"/>
          </a:ln>
        </p:spPr>
      </p:pic>
      <p:sp>
        <p:nvSpPr>
          <p:cNvPr id="162" name="Descriptive and Content Analysis"/>
          <p:cNvSpPr txBox="1"/>
          <p:nvPr/>
        </p:nvSpPr>
        <p:spPr>
          <a:xfrm>
            <a:off x="2514600" y="1092200"/>
            <a:ext cx="555625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163"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97800" y="254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24992" fill="hold"/>
                                        <p:tgtEl>
                                          <p:spTgt spid="1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6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166" name="image.png" descr="image.png"/>
          <p:cNvPicPr>
            <a:picLocks noChangeAspect="1"/>
          </p:cNvPicPr>
          <p:nvPr/>
        </p:nvPicPr>
        <p:blipFill>
          <a:blip r:embed="rId5">
            <a:extLst/>
          </a:blip>
          <a:stretch>
            <a:fillRect/>
          </a:stretch>
        </p:blipFill>
        <p:spPr>
          <a:xfrm>
            <a:off x="2125661" y="1917700"/>
            <a:ext cx="4892678" cy="2911475"/>
          </a:xfrm>
          <a:prstGeom prst="rect">
            <a:avLst/>
          </a:prstGeom>
          <a:ln w="12700">
            <a:miter lim="400000"/>
          </a:ln>
        </p:spPr>
      </p:pic>
      <p:pic>
        <p:nvPicPr>
          <p:cNvPr id="167" name="image.png" descr="image.png"/>
          <p:cNvPicPr>
            <a:picLocks noChangeAspect="1"/>
          </p:cNvPicPr>
          <p:nvPr/>
        </p:nvPicPr>
        <p:blipFill>
          <a:blip r:embed="rId6">
            <a:extLst/>
          </a:blip>
          <a:stretch>
            <a:fillRect/>
          </a:stretch>
        </p:blipFill>
        <p:spPr>
          <a:xfrm>
            <a:off x="0" y="5308600"/>
            <a:ext cx="9144000" cy="612775"/>
          </a:xfrm>
          <a:prstGeom prst="rect">
            <a:avLst/>
          </a:prstGeom>
          <a:ln w="12700">
            <a:miter lim="400000"/>
          </a:ln>
        </p:spPr>
      </p:pic>
      <p:sp>
        <p:nvSpPr>
          <p:cNvPr id="168" name="Descriptive and Content Analysis"/>
          <p:cNvSpPr txBox="1"/>
          <p:nvPr/>
        </p:nvSpPr>
        <p:spPr>
          <a:xfrm>
            <a:off x="2514600" y="1092200"/>
            <a:ext cx="555625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16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975600" y="4318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46667"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6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174" name="image.png" descr="image.png"/>
          <p:cNvPicPr>
            <a:picLocks noChangeAspect="1"/>
          </p:cNvPicPr>
          <p:nvPr/>
        </p:nvPicPr>
        <p:blipFill>
          <a:blip r:embed="rId5">
            <a:extLst/>
          </a:blip>
          <a:stretch>
            <a:fillRect/>
          </a:stretch>
        </p:blipFill>
        <p:spPr>
          <a:xfrm>
            <a:off x="265111" y="1616075"/>
            <a:ext cx="4146553" cy="2357439"/>
          </a:xfrm>
          <a:prstGeom prst="rect">
            <a:avLst/>
          </a:prstGeom>
          <a:ln w="12700">
            <a:miter lim="400000"/>
          </a:ln>
        </p:spPr>
      </p:pic>
      <p:pic>
        <p:nvPicPr>
          <p:cNvPr id="175" name="image.png" descr="image.png"/>
          <p:cNvPicPr>
            <a:picLocks noChangeAspect="1"/>
          </p:cNvPicPr>
          <p:nvPr/>
        </p:nvPicPr>
        <p:blipFill>
          <a:blip r:embed="rId6">
            <a:extLst/>
          </a:blip>
          <a:stretch>
            <a:fillRect/>
          </a:stretch>
        </p:blipFill>
        <p:spPr>
          <a:xfrm>
            <a:off x="5145087" y="1616075"/>
            <a:ext cx="3603627" cy="2357439"/>
          </a:xfrm>
          <a:prstGeom prst="rect">
            <a:avLst/>
          </a:prstGeom>
          <a:ln w="12700">
            <a:miter lim="400000"/>
          </a:ln>
        </p:spPr>
      </p:pic>
      <p:pic>
        <p:nvPicPr>
          <p:cNvPr id="176" name="image.png" descr="image.png"/>
          <p:cNvPicPr>
            <a:picLocks noChangeAspect="1"/>
          </p:cNvPicPr>
          <p:nvPr/>
        </p:nvPicPr>
        <p:blipFill>
          <a:blip r:embed="rId7">
            <a:extLst/>
          </a:blip>
          <a:stretch>
            <a:fillRect/>
          </a:stretch>
        </p:blipFill>
        <p:spPr>
          <a:xfrm>
            <a:off x="989012" y="4119562"/>
            <a:ext cx="2403476" cy="2665414"/>
          </a:xfrm>
          <a:prstGeom prst="rect">
            <a:avLst/>
          </a:prstGeom>
          <a:ln w="12700">
            <a:miter lim="400000"/>
          </a:ln>
        </p:spPr>
      </p:pic>
      <p:pic>
        <p:nvPicPr>
          <p:cNvPr id="177" name="image.png" descr="image.png"/>
          <p:cNvPicPr>
            <a:picLocks noChangeAspect="1"/>
          </p:cNvPicPr>
          <p:nvPr/>
        </p:nvPicPr>
        <p:blipFill>
          <a:blip r:embed="rId8">
            <a:extLst/>
          </a:blip>
          <a:stretch>
            <a:fillRect/>
          </a:stretch>
        </p:blipFill>
        <p:spPr>
          <a:xfrm>
            <a:off x="5081587" y="4546600"/>
            <a:ext cx="3490913" cy="2005014"/>
          </a:xfrm>
          <a:prstGeom prst="rect">
            <a:avLst/>
          </a:prstGeom>
          <a:ln w="12700">
            <a:miter lim="400000"/>
          </a:ln>
        </p:spPr>
      </p:pic>
      <p:sp>
        <p:nvSpPr>
          <p:cNvPr id="178" name="Descriptive and Content Analysis"/>
          <p:cNvSpPr txBox="1"/>
          <p:nvPr/>
        </p:nvSpPr>
        <p:spPr>
          <a:xfrm>
            <a:off x="2514600" y="1092200"/>
            <a:ext cx="555625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179"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9">
            <a:extLst/>
          </a:blip>
          <a:stretch>
            <a:fillRect/>
          </a:stretch>
        </p:blipFill>
        <p:spPr>
          <a:xfrm>
            <a:off x="8013700" y="292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94990" fill="hold"/>
                                        <p:tgtEl>
                                          <p:spTgt spid="1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7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184" name="image.png" descr="image.png"/>
          <p:cNvPicPr>
            <a:picLocks noChangeAspect="1"/>
          </p:cNvPicPr>
          <p:nvPr/>
        </p:nvPicPr>
        <p:blipFill>
          <a:blip r:embed="rId5">
            <a:extLst/>
          </a:blip>
          <a:stretch>
            <a:fillRect/>
          </a:stretch>
        </p:blipFill>
        <p:spPr>
          <a:xfrm>
            <a:off x="200025" y="1979611"/>
            <a:ext cx="4132263" cy="2898777"/>
          </a:xfrm>
          <a:prstGeom prst="rect">
            <a:avLst/>
          </a:prstGeom>
          <a:ln w="12700">
            <a:miter lim="400000"/>
          </a:ln>
        </p:spPr>
      </p:pic>
      <p:pic>
        <p:nvPicPr>
          <p:cNvPr id="185" name="image.png" descr="image.png"/>
          <p:cNvPicPr>
            <a:picLocks noChangeAspect="1"/>
          </p:cNvPicPr>
          <p:nvPr/>
        </p:nvPicPr>
        <p:blipFill>
          <a:blip r:embed="rId6">
            <a:extLst/>
          </a:blip>
          <a:stretch>
            <a:fillRect/>
          </a:stretch>
        </p:blipFill>
        <p:spPr>
          <a:xfrm>
            <a:off x="4979987" y="1979611"/>
            <a:ext cx="3963988" cy="2898777"/>
          </a:xfrm>
          <a:prstGeom prst="rect">
            <a:avLst/>
          </a:prstGeom>
          <a:ln w="12700">
            <a:miter lim="400000"/>
          </a:ln>
        </p:spPr>
      </p:pic>
      <p:sp>
        <p:nvSpPr>
          <p:cNvPr id="186" name="Sentiment Analysis"/>
          <p:cNvSpPr txBox="1"/>
          <p:nvPr/>
        </p:nvSpPr>
        <p:spPr>
          <a:xfrm>
            <a:off x="3186111" y="1119187"/>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Sentiment Analysis</a:t>
            </a:r>
          </a:p>
        </p:txBody>
      </p:sp>
      <p:pic>
        <p:nvPicPr>
          <p:cNvPr id="18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962900" y="3175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43333" fill="hold"/>
                                        <p:tgtEl>
                                          <p:spTgt spid="1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8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Burger King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Burger King Twitter Analysis Findings / Results</a:t>
            </a:r>
          </a:p>
        </p:txBody>
      </p:sp>
      <p:pic>
        <p:nvPicPr>
          <p:cNvPr id="192" name="image.png" descr="image.png"/>
          <p:cNvPicPr>
            <a:picLocks noChangeAspect="1"/>
          </p:cNvPicPr>
          <p:nvPr/>
        </p:nvPicPr>
        <p:blipFill>
          <a:blip r:embed="rId4">
            <a:extLst/>
          </a:blip>
          <a:srcRect l="10920" t="22221" r="7546" b="25209"/>
          <a:stretch>
            <a:fillRect/>
          </a:stretch>
        </p:blipFill>
        <p:spPr>
          <a:xfrm>
            <a:off x="4649787" y="1568449"/>
            <a:ext cx="4371977" cy="2817815"/>
          </a:xfrm>
          <a:prstGeom prst="rect">
            <a:avLst/>
          </a:prstGeom>
          <a:ln w="12700">
            <a:miter lim="400000"/>
          </a:ln>
        </p:spPr>
      </p:pic>
      <p:pic>
        <p:nvPicPr>
          <p:cNvPr id="193" name="image.png" descr="image.png"/>
          <p:cNvPicPr>
            <a:picLocks noChangeAspect="1"/>
          </p:cNvPicPr>
          <p:nvPr/>
        </p:nvPicPr>
        <p:blipFill>
          <a:blip r:embed="rId5">
            <a:extLst/>
          </a:blip>
          <a:srcRect l="12448" t="21875" r="9233" b="28009"/>
          <a:stretch>
            <a:fillRect/>
          </a:stretch>
        </p:blipFill>
        <p:spPr>
          <a:xfrm>
            <a:off x="4764087" y="4165600"/>
            <a:ext cx="4143377" cy="2651125"/>
          </a:xfrm>
          <a:prstGeom prst="rect">
            <a:avLst/>
          </a:prstGeom>
          <a:ln w="12700">
            <a:miter lim="400000"/>
          </a:ln>
        </p:spPr>
      </p:pic>
      <p:pic>
        <p:nvPicPr>
          <p:cNvPr id="194" name="image.png" descr="image.png"/>
          <p:cNvPicPr>
            <a:picLocks noChangeAspect="1"/>
          </p:cNvPicPr>
          <p:nvPr/>
        </p:nvPicPr>
        <p:blipFill>
          <a:blip r:embed="rId6">
            <a:extLst/>
          </a:blip>
          <a:srcRect l="10920" t="22222" r="7545" b="29960"/>
          <a:stretch>
            <a:fillRect/>
          </a:stretch>
        </p:blipFill>
        <p:spPr>
          <a:xfrm>
            <a:off x="122237" y="4171949"/>
            <a:ext cx="4449765" cy="2608264"/>
          </a:xfrm>
          <a:prstGeom prst="rect">
            <a:avLst/>
          </a:prstGeom>
          <a:ln w="12700">
            <a:miter lim="400000"/>
          </a:ln>
        </p:spPr>
      </p:pic>
      <p:pic>
        <p:nvPicPr>
          <p:cNvPr id="195" name="image.png" descr="image.png"/>
          <p:cNvPicPr>
            <a:picLocks noChangeAspect="1"/>
          </p:cNvPicPr>
          <p:nvPr/>
        </p:nvPicPr>
        <p:blipFill>
          <a:blip r:embed="rId7">
            <a:extLst/>
          </a:blip>
          <a:srcRect l="10920" t="20077" r="7545" b="27354"/>
          <a:stretch>
            <a:fillRect/>
          </a:stretch>
        </p:blipFill>
        <p:spPr>
          <a:xfrm>
            <a:off x="122237" y="1430337"/>
            <a:ext cx="4449765" cy="2868614"/>
          </a:xfrm>
          <a:prstGeom prst="rect">
            <a:avLst/>
          </a:prstGeom>
          <a:ln w="12700">
            <a:miter lim="400000"/>
          </a:ln>
        </p:spPr>
      </p:pic>
      <p:sp>
        <p:nvSpPr>
          <p:cNvPr id="196" name="Sentiment Analysis"/>
          <p:cNvSpPr txBox="1"/>
          <p:nvPr/>
        </p:nvSpPr>
        <p:spPr>
          <a:xfrm>
            <a:off x="3186111" y="1119187"/>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Sentiment Analysis</a:t>
            </a:r>
          </a:p>
        </p:txBody>
      </p:sp>
      <p:pic>
        <p:nvPicPr>
          <p:cNvPr id="19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34300" y="3937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71652" fill="hold"/>
                                        <p:tgtEl>
                                          <p:spTgt spid="19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9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Business Problem &amp; Approach"/>
          <p:cNvSpPr txBox="1">
            <a:spLocks noGrp="1"/>
          </p:cNvSpPr>
          <p:nvPr>
            <p:ph type="title" idx="4294967295"/>
          </p:nvPr>
        </p:nvSpPr>
        <p:spPr>
          <a:xfrm>
            <a:off x="493711" y="500062"/>
            <a:ext cx="8078790" cy="1657351"/>
          </a:xfrm>
          <a:prstGeom prst="rect">
            <a:avLst/>
          </a:prstGeom>
        </p:spPr>
        <p:txBody>
          <a:bodyPr/>
          <a:lstStyle>
            <a:lvl1pPr>
              <a:defRPr sz="4000"/>
            </a:lvl1pPr>
          </a:lstStyle>
          <a:p>
            <a:r>
              <a:t>Business Problem &amp; Approach</a:t>
            </a:r>
          </a:p>
        </p:txBody>
      </p:sp>
      <p:sp>
        <p:nvSpPr>
          <p:cNvPr id="63" name="I am interested in analyzing the social media of McDonald's, Burger King, and Chick-fil-A. I would like to analyze what people are saying about these 3 fast food companies and what these 3 companies are saying to customers. I will use Twitter as the social media source for my analyses and data collection. Using Twitter API, I am able to collect data from each company’s Twitter and the tweets mentioning them. After I collect data, I will analyze the data using many types of social media analytics such as descriptive, content, sentiment, network analytics and topic modeling (unsupervised machine learning)."/>
          <p:cNvSpPr txBox="1">
            <a:spLocks noGrp="1"/>
          </p:cNvSpPr>
          <p:nvPr>
            <p:ph type="body" idx="4294967295"/>
          </p:nvPr>
        </p:nvSpPr>
        <p:spPr>
          <a:xfrm>
            <a:off x="506411" y="1993900"/>
            <a:ext cx="8066090" cy="3765550"/>
          </a:xfrm>
          <a:prstGeom prst="rect">
            <a:avLst/>
          </a:prstGeom>
        </p:spPr>
        <p:txBody>
          <a:bodyPr/>
          <a:lstStyle>
            <a:lvl1pPr marL="90486" indent="-90486">
              <a:lnSpc>
                <a:spcPct val="150000"/>
              </a:lnSpc>
              <a:defRPr sz="1900"/>
            </a:lvl1pPr>
          </a:lstStyle>
          <a:p>
            <a:r>
              <a:t>I am interested in analyzing the social media of McDonald's, Burger King, and Chick-fil-A. I would like to analyze what people are saying about these 3 fast food companies and what these 3 companies are saying to customers. I will use Twitter as the social media source for my analyses and data collection. Using Twitter API, I am able to collect data from each company’s Twitter and the tweets mentioning them. After I collect data, I will analyze the data using many types of social media analytics such as descriptive, content, sentiment, network analytics and topic modeling (unsupervised machine learning).</a:t>
            </a:r>
          </a:p>
        </p:txBody>
      </p:sp>
      <p:pic>
        <p:nvPicPr>
          <p:cNvPr id="64"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21500" y="1016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91653"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6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Business Problem &amp; Approach"/>
          <p:cNvSpPr txBox="1">
            <a:spLocks noGrp="1"/>
          </p:cNvSpPr>
          <p:nvPr>
            <p:ph type="title" idx="4294967295"/>
          </p:nvPr>
        </p:nvSpPr>
        <p:spPr>
          <a:xfrm>
            <a:off x="493711" y="500062"/>
            <a:ext cx="8078790" cy="1657351"/>
          </a:xfrm>
          <a:prstGeom prst="rect">
            <a:avLst/>
          </a:prstGeom>
        </p:spPr>
        <p:txBody>
          <a:bodyPr/>
          <a:lstStyle>
            <a:lvl1pPr>
              <a:defRPr sz="4000"/>
            </a:lvl1pPr>
          </a:lstStyle>
          <a:p>
            <a:r>
              <a:t>Business Problem &amp; Approach</a:t>
            </a:r>
          </a:p>
        </p:txBody>
      </p:sp>
      <p:sp>
        <p:nvSpPr>
          <p:cNvPr id="67" name="In this project, I am interested in finding the answers from these questions:…"/>
          <p:cNvSpPr txBox="1">
            <a:spLocks noGrp="1"/>
          </p:cNvSpPr>
          <p:nvPr>
            <p:ph type="body" idx="4294967295"/>
          </p:nvPr>
        </p:nvSpPr>
        <p:spPr>
          <a:xfrm>
            <a:off x="506412" y="1993900"/>
            <a:ext cx="8293101" cy="4435475"/>
          </a:xfrm>
          <a:prstGeom prst="rect">
            <a:avLst/>
          </a:prstGeom>
        </p:spPr>
        <p:txBody>
          <a:bodyPr/>
          <a:lstStyle/>
          <a:p>
            <a:pPr marL="0" indent="0">
              <a:buSzTx/>
              <a:buNone/>
              <a:defRPr sz="2000"/>
            </a:pPr>
            <a:r>
              <a:t>In this project, I am interested in finding the answers from these questions:</a:t>
            </a:r>
            <a:br/>
            <a:endParaRPr/>
          </a:p>
          <a:p>
            <a:pPr marL="547687" lvl="2" indent="-547687">
              <a:lnSpc>
                <a:spcPct val="100000"/>
              </a:lnSpc>
              <a:spcBef>
                <a:spcPts val="0"/>
              </a:spcBef>
              <a:buChar char="•"/>
              <a:defRPr sz="1800"/>
            </a:pPr>
            <a:r>
              <a:t>What are the promotions offered through each company’s Twitter account?</a:t>
            </a:r>
          </a:p>
          <a:p>
            <a:pPr marL="547687" lvl="2" indent="-547687">
              <a:lnSpc>
                <a:spcPct val="100000"/>
              </a:lnSpc>
              <a:spcBef>
                <a:spcPts val="0"/>
              </a:spcBef>
              <a:buChar char="•"/>
              <a:defRPr sz="1800"/>
            </a:pPr>
            <a:r>
              <a:t>What is each company mostly talking about from their tweets?</a:t>
            </a:r>
          </a:p>
          <a:p>
            <a:pPr marL="547687" lvl="2" indent="-547687">
              <a:lnSpc>
                <a:spcPct val="100000"/>
              </a:lnSpc>
              <a:spcBef>
                <a:spcPts val="0"/>
              </a:spcBef>
              <a:buChar char="•"/>
              <a:defRPr sz="1800"/>
            </a:pPr>
            <a:r>
              <a:t>What are people saying about each company in Twitter? How is the review on Twitter?</a:t>
            </a:r>
          </a:p>
          <a:p>
            <a:pPr marL="547687" lvl="2" indent="-547687">
              <a:lnSpc>
                <a:spcPct val="100000"/>
              </a:lnSpc>
              <a:spcBef>
                <a:spcPts val="0"/>
              </a:spcBef>
              <a:buChar char="•"/>
              <a:defRPr sz="1800"/>
            </a:pPr>
            <a:r>
              <a:t>How is the comparison between the promotions offered by each company?</a:t>
            </a:r>
          </a:p>
          <a:p>
            <a:pPr marL="547687" lvl="2" indent="-547687">
              <a:lnSpc>
                <a:spcPct val="100000"/>
              </a:lnSpc>
              <a:spcBef>
                <a:spcPts val="0"/>
              </a:spcBef>
              <a:buChar char="•"/>
              <a:defRPr sz="1800"/>
            </a:pPr>
            <a:r>
              <a:t>What are the tweets saying?</a:t>
            </a:r>
          </a:p>
          <a:p>
            <a:pPr marL="547687" lvl="2" indent="-547687">
              <a:lnSpc>
                <a:spcPct val="100000"/>
              </a:lnSpc>
              <a:spcBef>
                <a:spcPts val="0"/>
              </a:spcBef>
              <a:buChar char="•"/>
              <a:defRPr sz="1800"/>
            </a:pPr>
            <a:r>
              <a:t>Which fast food chain has the most positive reviews?</a:t>
            </a:r>
          </a:p>
          <a:p>
            <a:pPr marL="547687" lvl="2" indent="-547687">
              <a:lnSpc>
                <a:spcPct val="100000"/>
              </a:lnSpc>
              <a:spcBef>
                <a:spcPts val="0"/>
              </a:spcBef>
              <a:buChar char="•"/>
              <a:defRPr sz="1800"/>
            </a:pPr>
            <a:r>
              <a:t>Which fast food chain has the most negative reviews?</a:t>
            </a:r>
          </a:p>
          <a:p>
            <a:pPr marL="547687" lvl="2" indent="-547687">
              <a:lnSpc>
                <a:spcPct val="100000"/>
              </a:lnSpc>
              <a:spcBef>
                <a:spcPts val="0"/>
              </a:spcBef>
              <a:buChar char="•"/>
              <a:defRPr sz="1800"/>
            </a:pPr>
            <a:r>
              <a:t>Who are the top people mentioning the company?</a:t>
            </a:r>
          </a:p>
          <a:p>
            <a:pPr marL="547687" lvl="2" indent="-547687">
              <a:lnSpc>
                <a:spcPct val="100000"/>
              </a:lnSpc>
              <a:spcBef>
                <a:spcPts val="0"/>
              </a:spcBef>
              <a:buChar char="•"/>
              <a:defRPr sz="1800"/>
            </a:pPr>
            <a:r>
              <a:t>How is the network from each company?</a:t>
            </a:r>
          </a:p>
          <a:p>
            <a:pPr marL="547687" lvl="2" indent="-547687">
              <a:lnSpc>
                <a:spcPct val="100000"/>
              </a:lnSpc>
              <a:spcBef>
                <a:spcPts val="0"/>
              </a:spcBef>
              <a:buChar char="•"/>
              <a:defRPr sz="1800"/>
            </a:pPr>
            <a:r>
              <a:t>What are the popular topics on the reviews of each company?</a:t>
            </a:r>
          </a:p>
        </p:txBody>
      </p:sp>
      <p:pic>
        <p:nvPicPr>
          <p:cNvPr id="68"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6908800" y="1054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58323"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6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71" name="image.png" descr="image.png"/>
          <p:cNvPicPr>
            <a:picLocks noChangeAspect="1"/>
          </p:cNvPicPr>
          <p:nvPr/>
        </p:nvPicPr>
        <p:blipFill>
          <a:blip r:embed="rId4">
            <a:extLst/>
          </a:blip>
          <a:srcRect l="8982" t="22912" r="5530" b="27603"/>
          <a:stretch>
            <a:fillRect/>
          </a:stretch>
        </p:blipFill>
        <p:spPr>
          <a:xfrm>
            <a:off x="6350" y="4257673"/>
            <a:ext cx="4387851" cy="2540003"/>
          </a:xfrm>
          <a:prstGeom prst="rect">
            <a:avLst/>
          </a:prstGeom>
          <a:ln w="12700">
            <a:miter lim="400000"/>
          </a:ln>
        </p:spPr>
      </p:pic>
      <p:pic>
        <p:nvPicPr>
          <p:cNvPr id="72" name="image.png" descr="image.png"/>
          <p:cNvPicPr>
            <a:picLocks noChangeAspect="1"/>
          </p:cNvPicPr>
          <p:nvPr/>
        </p:nvPicPr>
        <p:blipFill>
          <a:blip r:embed="rId5">
            <a:extLst/>
          </a:blip>
          <a:srcRect l="8309" t="22326" r="6119" b="28189"/>
          <a:stretch>
            <a:fillRect/>
          </a:stretch>
        </p:blipFill>
        <p:spPr>
          <a:xfrm>
            <a:off x="6349" y="1573212"/>
            <a:ext cx="4392615" cy="2540002"/>
          </a:xfrm>
          <a:prstGeom prst="rect">
            <a:avLst/>
          </a:prstGeom>
          <a:ln w="12700">
            <a:miter lim="400000"/>
          </a:ln>
        </p:spPr>
      </p:pic>
      <p:pic>
        <p:nvPicPr>
          <p:cNvPr id="73" name="image.png" descr="image.png"/>
          <p:cNvPicPr>
            <a:picLocks noChangeAspect="1"/>
          </p:cNvPicPr>
          <p:nvPr/>
        </p:nvPicPr>
        <p:blipFill>
          <a:blip r:embed="rId6">
            <a:extLst/>
          </a:blip>
          <a:stretch>
            <a:fillRect/>
          </a:stretch>
        </p:blipFill>
        <p:spPr>
          <a:xfrm>
            <a:off x="4595812" y="4356100"/>
            <a:ext cx="4144963" cy="2441575"/>
          </a:xfrm>
          <a:prstGeom prst="rect">
            <a:avLst/>
          </a:prstGeom>
          <a:ln w="12700">
            <a:miter lim="400000"/>
          </a:ln>
        </p:spPr>
      </p:pic>
      <p:pic>
        <p:nvPicPr>
          <p:cNvPr id="74" name="image.png" descr="image.png"/>
          <p:cNvPicPr>
            <a:picLocks noChangeAspect="1"/>
          </p:cNvPicPr>
          <p:nvPr/>
        </p:nvPicPr>
        <p:blipFill>
          <a:blip r:embed="rId7">
            <a:extLst/>
          </a:blip>
          <a:stretch>
            <a:fillRect/>
          </a:stretch>
        </p:blipFill>
        <p:spPr>
          <a:xfrm>
            <a:off x="4495800" y="1671636"/>
            <a:ext cx="4403725" cy="2441577"/>
          </a:xfrm>
          <a:prstGeom prst="rect">
            <a:avLst/>
          </a:prstGeom>
          <a:ln w="12700">
            <a:miter lim="400000"/>
          </a:ln>
        </p:spPr>
      </p:pic>
      <p:sp>
        <p:nvSpPr>
          <p:cNvPr id="75" name="Descriptive and Content Analysis"/>
          <p:cNvSpPr txBox="1"/>
          <p:nvPr/>
        </p:nvSpPr>
        <p:spPr>
          <a:xfrm>
            <a:off x="2933699" y="1103312"/>
            <a:ext cx="555784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76"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85100" y="419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04988"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7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sp>
        <p:nvSpPr>
          <p:cNvPr id="79" name="Descriptive and Content Analysis"/>
          <p:cNvSpPr txBox="1"/>
          <p:nvPr/>
        </p:nvSpPr>
        <p:spPr>
          <a:xfrm>
            <a:off x="2933699" y="1103312"/>
            <a:ext cx="555784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80" name="image.png" descr="image.png"/>
          <p:cNvPicPr>
            <a:picLocks noChangeAspect="1"/>
          </p:cNvPicPr>
          <p:nvPr/>
        </p:nvPicPr>
        <p:blipFill>
          <a:blip r:embed="rId5">
            <a:extLst/>
          </a:blip>
          <a:stretch>
            <a:fillRect/>
          </a:stretch>
        </p:blipFill>
        <p:spPr>
          <a:xfrm>
            <a:off x="1957386" y="1909761"/>
            <a:ext cx="5151439" cy="3103564"/>
          </a:xfrm>
          <a:prstGeom prst="rect">
            <a:avLst/>
          </a:prstGeom>
          <a:ln w="12700">
            <a:miter lim="400000"/>
          </a:ln>
        </p:spPr>
      </p:pic>
      <p:pic>
        <p:nvPicPr>
          <p:cNvPr id="81" name="image.png" descr="image.png"/>
          <p:cNvPicPr>
            <a:picLocks noChangeAspect="1"/>
          </p:cNvPicPr>
          <p:nvPr/>
        </p:nvPicPr>
        <p:blipFill>
          <a:blip r:embed="rId6">
            <a:extLst/>
          </a:blip>
          <a:stretch>
            <a:fillRect/>
          </a:stretch>
        </p:blipFill>
        <p:spPr>
          <a:xfrm>
            <a:off x="246061" y="5291137"/>
            <a:ext cx="8650290" cy="463552"/>
          </a:xfrm>
          <a:prstGeom prst="rect">
            <a:avLst/>
          </a:prstGeom>
          <a:ln w="12700">
            <a:miter lim="400000"/>
          </a:ln>
        </p:spPr>
      </p:pic>
      <p:pic>
        <p:nvPicPr>
          <p:cNvPr id="8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683500" y="635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91656"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8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87" name="image.jpeg" descr="image.jpeg"/>
          <p:cNvPicPr>
            <a:picLocks noChangeAspect="1"/>
          </p:cNvPicPr>
          <p:nvPr/>
        </p:nvPicPr>
        <p:blipFill>
          <a:blip r:embed="rId5">
            <a:extLst/>
          </a:blip>
          <a:stretch>
            <a:fillRect/>
          </a:stretch>
        </p:blipFill>
        <p:spPr>
          <a:xfrm>
            <a:off x="5895975" y="1633536"/>
            <a:ext cx="2427289" cy="2801939"/>
          </a:xfrm>
          <a:prstGeom prst="rect">
            <a:avLst/>
          </a:prstGeom>
          <a:ln w="12700">
            <a:miter lim="400000"/>
          </a:ln>
        </p:spPr>
      </p:pic>
      <p:pic>
        <p:nvPicPr>
          <p:cNvPr id="88" name="image.png" descr="image.png"/>
          <p:cNvPicPr>
            <a:picLocks noChangeAspect="1"/>
          </p:cNvPicPr>
          <p:nvPr/>
        </p:nvPicPr>
        <p:blipFill>
          <a:blip r:embed="rId6">
            <a:extLst/>
          </a:blip>
          <a:stretch>
            <a:fillRect/>
          </a:stretch>
        </p:blipFill>
        <p:spPr>
          <a:xfrm>
            <a:off x="195262" y="1633536"/>
            <a:ext cx="4556127" cy="2563814"/>
          </a:xfrm>
          <a:prstGeom prst="rect">
            <a:avLst/>
          </a:prstGeom>
          <a:ln w="12700">
            <a:miter lim="400000"/>
          </a:ln>
        </p:spPr>
      </p:pic>
      <p:pic>
        <p:nvPicPr>
          <p:cNvPr id="89" name="image.png" descr="image.png"/>
          <p:cNvPicPr>
            <a:picLocks noChangeAspect="1"/>
          </p:cNvPicPr>
          <p:nvPr/>
        </p:nvPicPr>
        <p:blipFill>
          <a:blip r:embed="rId7">
            <a:extLst/>
          </a:blip>
          <a:stretch>
            <a:fillRect/>
          </a:stretch>
        </p:blipFill>
        <p:spPr>
          <a:xfrm>
            <a:off x="0" y="4197350"/>
            <a:ext cx="4151313" cy="2570164"/>
          </a:xfrm>
          <a:prstGeom prst="rect">
            <a:avLst/>
          </a:prstGeom>
          <a:ln w="12700">
            <a:miter lim="400000"/>
          </a:ln>
        </p:spPr>
      </p:pic>
      <p:pic>
        <p:nvPicPr>
          <p:cNvPr id="90" name="image.png" descr="image.png"/>
          <p:cNvPicPr>
            <a:picLocks noChangeAspect="1"/>
          </p:cNvPicPr>
          <p:nvPr/>
        </p:nvPicPr>
        <p:blipFill>
          <a:blip r:embed="rId8">
            <a:extLst/>
          </a:blip>
          <a:stretch>
            <a:fillRect/>
          </a:stretch>
        </p:blipFill>
        <p:spPr>
          <a:xfrm>
            <a:off x="4606925" y="4729162"/>
            <a:ext cx="4368800" cy="1801814"/>
          </a:xfrm>
          <a:prstGeom prst="rect">
            <a:avLst/>
          </a:prstGeom>
          <a:ln w="12700">
            <a:miter lim="400000"/>
          </a:ln>
        </p:spPr>
      </p:pic>
      <p:sp>
        <p:nvSpPr>
          <p:cNvPr id="91" name="Descriptive and Content Analysis"/>
          <p:cNvSpPr txBox="1"/>
          <p:nvPr/>
        </p:nvSpPr>
        <p:spPr>
          <a:xfrm>
            <a:off x="2933699" y="1103312"/>
            <a:ext cx="5557840"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Descriptive and Content Analysis</a:t>
            </a:r>
          </a:p>
        </p:txBody>
      </p:sp>
      <p:pic>
        <p:nvPicPr>
          <p:cNvPr id="92"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9">
            <a:extLst/>
          </a:blip>
          <a:stretch>
            <a:fillRect/>
          </a:stretch>
        </p:blipFill>
        <p:spPr>
          <a:xfrm>
            <a:off x="7797800" y="4191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18324"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9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97" name="image.png" descr="image.png"/>
          <p:cNvPicPr>
            <a:picLocks noChangeAspect="1"/>
          </p:cNvPicPr>
          <p:nvPr/>
        </p:nvPicPr>
        <p:blipFill>
          <a:blip r:embed="rId5">
            <a:extLst/>
          </a:blip>
          <a:stretch>
            <a:fillRect/>
          </a:stretch>
        </p:blipFill>
        <p:spPr>
          <a:xfrm>
            <a:off x="0" y="2159000"/>
            <a:ext cx="4479925" cy="3148014"/>
          </a:xfrm>
          <a:prstGeom prst="rect">
            <a:avLst/>
          </a:prstGeom>
          <a:ln w="12700">
            <a:miter lim="400000"/>
          </a:ln>
        </p:spPr>
      </p:pic>
      <p:pic>
        <p:nvPicPr>
          <p:cNvPr id="98" name="image.png" descr="image.png"/>
          <p:cNvPicPr>
            <a:picLocks noChangeAspect="1"/>
          </p:cNvPicPr>
          <p:nvPr/>
        </p:nvPicPr>
        <p:blipFill>
          <a:blip r:embed="rId6">
            <a:extLst/>
          </a:blip>
          <a:stretch>
            <a:fillRect/>
          </a:stretch>
        </p:blipFill>
        <p:spPr>
          <a:xfrm>
            <a:off x="4683125" y="2170111"/>
            <a:ext cx="4306888" cy="3148014"/>
          </a:xfrm>
          <a:prstGeom prst="rect">
            <a:avLst/>
          </a:prstGeom>
          <a:ln w="12700">
            <a:miter lim="400000"/>
          </a:ln>
        </p:spPr>
      </p:pic>
      <p:sp>
        <p:nvSpPr>
          <p:cNvPr id="99" name="Sentiment Analysis"/>
          <p:cNvSpPr txBox="1"/>
          <p:nvPr/>
        </p:nvSpPr>
        <p:spPr>
          <a:xfrm>
            <a:off x="3186111" y="1119187"/>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Sentiment Analysis</a:t>
            </a:r>
          </a:p>
        </p:txBody>
      </p:sp>
      <p:pic>
        <p:nvPicPr>
          <p:cNvPr id="10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7">
            <a:extLst/>
          </a:blip>
          <a:stretch>
            <a:fillRect/>
          </a:stretch>
        </p:blipFill>
        <p:spPr>
          <a:xfrm>
            <a:off x="7988300" y="2794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81655"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0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105" name="image.png" descr="image.png"/>
          <p:cNvPicPr>
            <a:picLocks noChangeAspect="1"/>
          </p:cNvPicPr>
          <p:nvPr/>
        </p:nvPicPr>
        <p:blipFill>
          <a:blip r:embed="rId4">
            <a:extLst/>
          </a:blip>
          <a:srcRect l="8845" t="21388" r="5299" b="27276"/>
          <a:stretch>
            <a:fillRect/>
          </a:stretch>
        </p:blipFill>
        <p:spPr>
          <a:xfrm>
            <a:off x="4697411" y="1490662"/>
            <a:ext cx="4446590" cy="2657476"/>
          </a:xfrm>
          <a:prstGeom prst="rect">
            <a:avLst/>
          </a:prstGeom>
          <a:ln w="12700">
            <a:miter lim="400000"/>
          </a:ln>
        </p:spPr>
      </p:pic>
      <p:pic>
        <p:nvPicPr>
          <p:cNvPr id="106" name="image.png" descr="image.png"/>
          <p:cNvPicPr>
            <a:picLocks noChangeAspect="1"/>
          </p:cNvPicPr>
          <p:nvPr/>
        </p:nvPicPr>
        <p:blipFill>
          <a:blip r:embed="rId5">
            <a:extLst/>
          </a:blip>
          <a:srcRect t="20401" r="2592" b="26976"/>
          <a:stretch>
            <a:fillRect/>
          </a:stretch>
        </p:blipFill>
        <p:spPr>
          <a:xfrm>
            <a:off x="-100013" y="1465262"/>
            <a:ext cx="4965701" cy="2682876"/>
          </a:xfrm>
          <a:prstGeom prst="rect">
            <a:avLst/>
          </a:prstGeom>
          <a:ln w="12700">
            <a:miter lim="400000"/>
          </a:ln>
        </p:spPr>
      </p:pic>
      <p:pic>
        <p:nvPicPr>
          <p:cNvPr id="107" name="image.png" descr="image.png"/>
          <p:cNvPicPr>
            <a:picLocks noChangeAspect="1"/>
          </p:cNvPicPr>
          <p:nvPr/>
        </p:nvPicPr>
        <p:blipFill>
          <a:blip r:embed="rId6">
            <a:extLst/>
          </a:blip>
          <a:srcRect l="7931" t="24963" r="7828" b="28297"/>
          <a:stretch>
            <a:fillRect/>
          </a:stretch>
        </p:blipFill>
        <p:spPr>
          <a:xfrm>
            <a:off x="284162" y="4319587"/>
            <a:ext cx="4287840" cy="2487615"/>
          </a:xfrm>
          <a:prstGeom prst="rect">
            <a:avLst/>
          </a:prstGeom>
          <a:ln w="12700">
            <a:miter lim="400000"/>
          </a:ln>
        </p:spPr>
      </p:pic>
      <p:pic>
        <p:nvPicPr>
          <p:cNvPr id="108" name="image.png" descr="image.png"/>
          <p:cNvPicPr>
            <a:picLocks noChangeAspect="1"/>
          </p:cNvPicPr>
          <p:nvPr/>
        </p:nvPicPr>
        <p:blipFill>
          <a:blip r:embed="rId7">
            <a:extLst/>
          </a:blip>
          <a:srcRect l="10307" t="24158" r="7240" b="27355"/>
          <a:stretch>
            <a:fillRect/>
          </a:stretch>
        </p:blipFill>
        <p:spPr>
          <a:xfrm>
            <a:off x="4660900" y="4259262"/>
            <a:ext cx="4445001" cy="2657477"/>
          </a:xfrm>
          <a:prstGeom prst="rect">
            <a:avLst/>
          </a:prstGeom>
          <a:ln w="12700">
            <a:miter lim="400000"/>
          </a:ln>
        </p:spPr>
      </p:pic>
      <p:sp>
        <p:nvSpPr>
          <p:cNvPr id="109" name="Sentiment Analysis"/>
          <p:cNvSpPr txBox="1"/>
          <p:nvPr/>
        </p:nvSpPr>
        <p:spPr>
          <a:xfrm>
            <a:off x="3186111" y="1119187"/>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Sentiment Analysis</a:t>
            </a:r>
          </a:p>
        </p:txBody>
      </p:sp>
      <p:pic>
        <p:nvPicPr>
          <p:cNvPr id="11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785100" y="3302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4165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McDonald’s Twitter Analysis Findings / Results"/>
          <p:cNvSpPr txBox="1">
            <a:spLocks noGrp="1"/>
          </p:cNvSpPr>
          <p:nvPr>
            <p:ph type="title" idx="4294967295"/>
          </p:nvPr>
        </p:nvSpPr>
        <p:spPr>
          <a:xfrm>
            <a:off x="493711" y="-25400"/>
            <a:ext cx="8078790" cy="1657350"/>
          </a:xfrm>
          <a:prstGeom prst="rect">
            <a:avLst/>
          </a:prstGeom>
        </p:spPr>
        <p:txBody>
          <a:bodyPr/>
          <a:lstStyle>
            <a:lvl1pPr>
              <a:defRPr sz="3600"/>
            </a:lvl1pPr>
          </a:lstStyle>
          <a:p>
            <a:r>
              <a:t>McDonald’s Twitter Analysis Findings / Results</a:t>
            </a:r>
          </a:p>
        </p:txBody>
      </p:sp>
      <p:pic>
        <p:nvPicPr>
          <p:cNvPr id="113" name="image.png" descr="image.png"/>
          <p:cNvPicPr>
            <a:picLocks noChangeAspect="1"/>
          </p:cNvPicPr>
          <p:nvPr/>
        </p:nvPicPr>
        <p:blipFill>
          <a:blip r:embed="rId4">
            <a:extLst/>
          </a:blip>
          <a:stretch>
            <a:fillRect/>
          </a:stretch>
        </p:blipFill>
        <p:spPr>
          <a:xfrm>
            <a:off x="149225" y="4424362"/>
            <a:ext cx="3990975" cy="2290764"/>
          </a:xfrm>
          <a:prstGeom prst="rect">
            <a:avLst/>
          </a:prstGeom>
          <a:ln w="12700">
            <a:miter lim="400000"/>
          </a:ln>
        </p:spPr>
      </p:pic>
      <p:pic>
        <p:nvPicPr>
          <p:cNvPr id="114" name="image.png" descr="image.png"/>
          <p:cNvPicPr>
            <a:picLocks noChangeAspect="1"/>
          </p:cNvPicPr>
          <p:nvPr/>
        </p:nvPicPr>
        <p:blipFill>
          <a:blip r:embed="rId5">
            <a:extLst/>
          </a:blip>
          <a:stretch>
            <a:fillRect/>
          </a:stretch>
        </p:blipFill>
        <p:spPr>
          <a:xfrm>
            <a:off x="4652962" y="1684336"/>
            <a:ext cx="4438652" cy="2290764"/>
          </a:xfrm>
          <a:prstGeom prst="rect">
            <a:avLst/>
          </a:prstGeom>
          <a:ln w="12700">
            <a:miter lim="400000"/>
          </a:ln>
        </p:spPr>
      </p:pic>
      <p:pic>
        <p:nvPicPr>
          <p:cNvPr id="115" name="image.png" descr="image.png"/>
          <p:cNvPicPr>
            <a:picLocks noChangeAspect="1"/>
          </p:cNvPicPr>
          <p:nvPr/>
        </p:nvPicPr>
        <p:blipFill>
          <a:blip r:embed="rId6">
            <a:extLst/>
          </a:blip>
          <a:stretch>
            <a:fillRect/>
          </a:stretch>
        </p:blipFill>
        <p:spPr>
          <a:xfrm>
            <a:off x="149225" y="1684336"/>
            <a:ext cx="4265613" cy="2290764"/>
          </a:xfrm>
          <a:prstGeom prst="rect">
            <a:avLst/>
          </a:prstGeom>
          <a:ln w="12700">
            <a:miter lim="400000"/>
          </a:ln>
        </p:spPr>
      </p:pic>
      <p:pic>
        <p:nvPicPr>
          <p:cNvPr id="116" name="image.png" descr="image.png"/>
          <p:cNvPicPr>
            <a:picLocks noChangeAspect="1"/>
          </p:cNvPicPr>
          <p:nvPr/>
        </p:nvPicPr>
        <p:blipFill>
          <a:blip r:embed="rId7">
            <a:extLst/>
          </a:blip>
          <a:stretch>
            <a:fillRect/>
          </a:stretch>
        </p:blipFill>
        <p:spPr>
          <a:xfrm>
            <a:off x="4308475" y="4294187"/>
            <a:ext cx="4497388" cy="2551114"/>
          </a:xfrm>
          <a:prstGeom prst="rect">
            <a:avLst/>
          </a:prstGeom>
          <a:ln w="12700">
            <a:miter lim="400000"/>
          </a:ln>
        </p:spPr>
      </p:pic>
      <p:sp>
        <p:nvSpPr>
          <p:cNvPr id="117" name="Sentiment Analysis"/>
          <p:cNvSpPr txBox="1"/>
          <p:nvPr/>
        </p:nvSpPr>
        <p:spPr>
          <a:xfrm>
            <a:off x="3186111" y="1119187"/>
            <a:ext cx="5557839" cy="3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914400">
              <a:defRPr sz="2400"/>
            </a:lvl1pPr>
          </a:lstStyle>
          <a:p>
            <a:r>
              <a:t>Sentiment Analysis</a:t>
            </a:r>
          </a:p>
        </p:txBody>
      </p:sp>
      <p:pic>
        <p:nvPicPr>
          <p:cNvPr id="118"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8">
            <a:extLst/>
          </a:blip>
          <a:stretch>
            <a:fillRect/>
          </a:stretch>
        </p:blipFill>
        <p:spPr>
          <a:xfrm>
            <a:off x="7899400" y="381000"/>
            <a:ext cx="571500" cy="571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8322" fill="hold"/>
                                        <p:tgtEl>
                                          <p:spTgt spid="1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cTn>
                <p:tgtEl>
                  <p:spTgt spid="118"/>
                </p:tgtEl>
              </p:cMediaNode>
            </p:audio>
          </p:childTnLst>
        </p:cTn>
      </p:par>
    </p:tnLst>
  </p:timing>
</p:sld>
</file>

<file path=ppt/theme/theme1.xml><?xml version="1.0" encoding="utf-8"?>
<a:theme xmlns:a="http://schemas.openxmlformats.org/drawingml/2006/main" name="Metropolitan">
  <a:themeElements>
    <a:clrScheme name="Metropolitan">
      <a:dk1>
        <a:srgbClr val="000000"/>
      </a:dk1>
      <a:lt1>
        <a:srgbClr val="F0A22E"/>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Calibri"/>
        <a:ea typeface="Calibri"/>
        <a:cs typeface="Calibri"/>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F0A22E"/>
      </a:accent1>
      <a:accent2>
        <a:srgbClr val="A5644E"/>
      </a:accent2>
      <a:accent3>
        <a:srgbClr val="9BBB59"/>
      </a:accent3>
      <a:accent4>
        <a:srgbClr val="8064A2"/>
      </a:accent4>
      <a:accent5>
        <a:srgbClr val="4BACC6"/>
      </a:accent5>
      <a:accent6>
        <a:srgbClr val="F79646"/>
      </a:accent6>
      <a:hlink>
        <a:srgbClr val="0000FF"/>
      </a:hlink>
      <a:folHlink>
        <a:srgbClr val="FF00FF"/>
      </a:folHlink>
    </a:clrScheme>
    <a:fontScheme name="Metropolitan">
      <a:majorFont>
        <a:latin typeface="Calibri"/>
        <a:ea typeface="Calibri"/>
        <a:cs typeface="Calibri"/>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734</Words>
  <Application>Microsoft Macintosh PowerPoint</Application>
  <PresentationFormat>On-screen Show (4:3)</PresentationFormat>
  <Paragraphs>89</Paragraphs>
  <Slides>18</Slides>
  <Notes>6</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Metropolitan</vt:lpstr>
      <vt:lpstr>By: James Liem</vt:lpstr>
      <vt:lpstr>Business Problem &amp; Approach</vt:lpstr>
      <vt:lpstr>Business Problem &amp; Approach</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McDonald’s Twitter Analysis Findings / Results</vt:lpstr>
      <vt:lpstr>Burger King Twitter Analysis Findings / Results</vt:lpstr>
      <vt:lpstr>Burger King Twitter Analysis Findings / Results</vt:lpstr>
      <vt:lpstr>Burger King Twitter Analysis Findings / Results</vt:lpstr>
      <vt:lpstr>Burger King Twitter Analysis Findings / Results</vt:lpstr>
      <vt:lpstr>Burger King Twitter Analysis Findings /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James Liem</dc:title>
  <cp:lastModifiedBy>James Liem</cp:lastModifiedBy>
  <cp:revision>15</cp:revision>
  <dcterms:modified xsi:type="dcterms:W3CDTF">2019-05-07T03:07:20Z</dcterms:modified>
</cp:coreProperties>
</file>